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Happy Monkey"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2" d="100"/>
          <a:sy n="102" d="100"/>
        </p:scale>
        <p:origin x="-45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56029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1bbf196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1bbf196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1bbf1967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1bbf1967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16c31bd2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16c31bd2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16c31bd21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16c31bd21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16c31bd21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16c31bd21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16c31bd2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16c31bd2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6c31bd2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6c31bd2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16dd46c1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16dd46c1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16dd46c16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16dd46c1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16dd46c16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16dd46c16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16dd46c1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16dd46c1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16c31bd21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16c31bd21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16dd46c16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16dd46c16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16dd46c16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16dd46c1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6dd46c16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16dd46c16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16dd46c16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16dd46c16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16dd46c16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716dd46c16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16dd46c16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16dd46c16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16dd46c16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16dd46c16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16dd46c16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16dd46c16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16dd46c16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16dd46c16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16dd46c16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16dd46c16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16c31bd2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16c31bd2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16dd46c16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16dd46c16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16dd46c16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16dd46c16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1bbf1967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1bbf1967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16c31bd2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16c31bd2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16c31bd21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16c31bd21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1bbf1967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1bbf1967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16c31bd21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16c31bd21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16c31bd2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16c31bd2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pAijfP99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HWxAiWo-jWc"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r6CPzyqCff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svQGpHjmEW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DxIDKZHW3-E"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JC_8TYUDth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px9CzSZsa0Y"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rwelE8yyY0U"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EABFilCZJy8"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cKQIOVjxmf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3bKuoH8CkFc"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94000" y="0"/>
            <a:ext cx="9144000" cy="5049300"/>
          </a:xfrm>
          <a:prstGeom prst="rect">
            <a:avLst/>
          </a:prstGeom>
          <a:solidFill>
            <a:srgbClr val="FFFF00"/>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1</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1700" y="5049500"/>
            <a:ext cx="8520600" cy="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0" y="0"/>
            <a:ext cx="9212700" cy="5143500"/>
          </a:xfrm>
          <a:prstGeom prst="rect">
            <a:avLst/>
          </a:prstGeom>
          <a:solidFill>
            <a:srgbClr val="EA9999"/>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4</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a:p>
        </p:txBody>
      </p:sp>
      <p:sp>
        <p:nvSpPr>
          <p:cNvPr id="113" name="Google Shape;113;p22"/>
          <p:cNvSpPr txBox="1">
            <a:spLocks noGrp="1"/>
          </p:cNvSpPr>
          <p:nvPr>
            <p:ph type="body" idx="1"/>
          </p:nvPr>
        </p:nvSpPr>
        <p:spPr>
          <a:xfrm rot="10800000" flipH="1">
            <a:off x="311700" y="4568925"/>
            <a:ext cx="8520600" cy="35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3"/>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are some of the worries Wilma Jean has? Can you relate to her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happens to Wilma Jean when she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did Wilma Jean’s teacher do to help Wilma Jean with her worrying?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Why is sorting our worries (like Wilma Jean’s teacher did) helpful?</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Make a list of your worries.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20" name="Google Shape;120;p23" descr="Anxiety is a subjective sense of worry, apprehension, and/or fear. It is considered to be the number one health problem in America. Although quite common, anxiety disorders in children are often misdiagnosed and overlooked.&#10;&#10;Everyone feels fear, worry and apprehension from time to time, but when these feelings prevent a person from doing what he/she wants and/or needs to do, anxiety becomes a disability.&#10;&#10;This fun and humorous book addresses the problem of anxiety in a way that relates to children of all ages. It offers creative strategies for parents and teachers to use that can lessen the severity of anxiety.&#10;&#10;The goal of Wilma Jean the Worry Machine is to give children the tools needed to feel more in control of their anxiety. For those worries that are not in anyone’s control (i.e. the weather,) a worry hat is introduced." title="Wilma Jean the Worry Machine">
            <a:hlinkClick r:id="rId3"/>
          </p:cNvPr>
          <p:cNvPicPr preferRelativeResize="0"/>
          <p:nvPr/>
        </p:nvPicPr>
        <p:blipFill>
          <a:blip r:embed="rId4">
            <a:alphaModFix/>
          </a:blip>
          <a:stretch>
            <a:fillRect/>
          </a:stretch>
        </p:blipFill>
        <p:spPr>
          <a:xfrm>
            <a:off x="297275" y="508725"/>
            <a:ext cx="5472376" cy="410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something you worry about. Why do you worry about it? How does it affect your life? Can you control it? What are some steps to take to help with this worry? </a:t>
            </a:r>
            <a:endParaRPr sz="3000" b="1">
              <a:solidFill>
                <a:schemeClr val="dk1"/>
              </a:solidFill>
              <a:latin typeface="Happy Monkey"/>
              <a:ea typeface="Happy Monkey"/>
              <a:cs typeface="Happy Monkey"/>
              <a:sym typeface="Happy Monkey"/>
            </a:endParaRPr>
          </a:p>
        </p:txBody>
      </p:sp>
      <p:pic>
        <p:nvPicPr>
          <p:cNvPr id="126" name="Google Shape;126;p24"/>
          <p:cNvPicPr preferRelativeResize="0"/>
          <p:nvPr/>
        </p:nvPicPr>
        <p:blipFill>
          <a:blip r:embed="rId3">
            <a:alphaModFix/>
          </a:blip>
          <a:stretch>
            <a:fillRect/>
          </a:stretch>
        </p:blipFill>
        <p:spPr>
          <a:xfrm>
            <a:off x="5692850" y="100300"/>
            <a:ext cx="3227413"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44900" y="0"/>
            <a:ext cx="9288900" cy="5325600"/>
          </a:xfrm>
          <a:prstGeom prst="rect">
            <a:avLst/>
          </a:prstGeom>
          <a:solidFill>
            <a:srgbClr val="9900FF"/>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5</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a:p>
        </p:txBody>
      </p:sp>
      <p:sp>
        <p:nvSpPr>
          <p:cNvPr id="132" name="Google Shape;132;p25"/>
          <p:cNvSpPr txBox="1">
            <a:spLocks noGrp="1"/>
          </p:cNvSpPr>
          <p:nvPr>
            <p:ph type="body" idx="1"/>
          </p:nvPr>
        </p:nvSpPr>
        <p:spPr>
          <a:xfrm>
            <a:off x="311700" y="4874900"/>
            <a:ext cx="8520600" cy="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3" name="Google Shape;133;p25"/>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6"/>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b="1">
                <a:latin typeface="Happy Monkey"/>
                <a:ea typeface="Happy Monkey"/>
                <a:cs typeface="Happy Monkey"/>
                <a:sym typeface="Happy Monkey"/>
              </a:rPr>
              <a:t>Mindful breathing is a strategy to help us manage our emotions. If we feel worried, sad, angry, overwhelmed, frustrated, etc. we can practice mindful breathing to calm down. Try it now by pressing play!</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How do you feel after completing the mindful breathing?</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How can this strategy help you in the future? </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40" name="Google Shape;140;p26" descr="In this video, strengthen your superpower of calm with three mindful games that are all about the power of your breath: “Smell the Roses, Blow Out the Candle,” “Cooling Out Breath,” and “Deep Dive.”&#10;&#10;&#10;The breath is a powerful tool to help you quiet yourself when you’re stirred up. These mindful games are a great way to learn how to focus your breath to get quiet and bring yourself back to a calm baseline. Try them when you feel upset, angry or are having a meltdown. We recommend playing these mindful games when you feel calm as well, so you already know what to do when you feel upset. &#10;&#10;“Smell the Roses, Blow Out the Candle” begins with Yeti in a magical forest. Yeti holds his finger up and imagines it is a rose. As he breathes in through his nose, he smells the imaginary rose. Then, Yeti imagines his finger turns into a candle, with a flame flickering on top. As he breathes out, he imagines that his breath blows out the birthday candle.&#10;&#10;“Cooling Out Breath” begins in a cool snowy forest where a big puffy cloud floats in the sky above the trees. As the cloud breathes all the way out, the trees bend and sway in the breeze, and snowflakes drift to the forest floor. &#10;&#10;“Deep Dive” begins with Bulldog in full scuba diving gear, swimming on the surface of the ocean. With each deep breath he takes, Bulldog sinks to deeper and calmer waters, meeting all kinds of sea creatures on the way." title="Meltdown Compilation: Stress Relief for Kids">
            <a:hlinkClick r:id="rId3"/>
          </p:cNvPr>
          <p:cNvPicPr preferRelativeResize="0"/>
          <p:nvPr/>
        </p:nvPicPr>
        <p:blipFill>
          <a:blip r:embed="rId4">
            <a:alphaModFix/>
          </a:blip>
          <a:stretch>
            <a:fillRect/>
          </a:stretch>
        </p:blipFill>
        <p:spPr>
          <a:xfrm>
            <a:off x="276775" y="508700"/>
            <a:ext cx="5402350" cy="405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p:nvPr/>
        </p:nvSpPr>
        <p:spPr>
          <a:xfrm>
            <a:off x="122575" y="100300"/>
            <a:ext cx="5454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Set a timer for 4 minutes. Think of ALL the things you feel worried about. Now practice one of the breathing exercises you learned in the video. How do you feel?</a:t>
            </a:r>
            <a:endParaRPr sz="3000" b="1">
              <a:solidFill>
                <a:schemeClr val="dk1"/>
              </a:solidFill>
              <a:latin typeface="Happy Monkey"/>
              <a:ea typeface="Happy Monkey"/>
              <a:cs typeface="Happy Monkey"/>
              <a:sym typeface="Happy Monkey"/>
            </a:endParaRPr>
          </a:p>
        </p:txBody>
      </p:sp>
      <p:pic>
        <p:nvPicPr>
          <p:cNvPr id="146" name="Google Shape;146;p27"/>
          <p:cNvPicPr preferRelativeResize="0"/>
          <p:nvPr/>
        </p:nvPicPr>
        <p:blipFill rotWithShape="1">
          <a:blip r:embed="rId3">
            <a:alphaModFix/>
          </a:blip>
          <a:srcRect l="15273" r="19118"/>
          <a:stretch/>
        </p:blipFill>
        <p:spPr>
          <a:xfrm>
            <a:off x="5740600" y="100300"/>
            <a:ext cx="3174713"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0" y="125"/>
            <a:ext cx="9051600" cy="5143500"/>
          </a:xfrm>
          <a:prstGeom prst="rect">
            <a:avLst/>
          </a:prstGeom>
          <a:solidFill>
            <a:srgbClr val="00FFFF"/>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6</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a:p>
        </p:txBody>
      </p:sp>
      <p:sp>
        <p:nvSpPr>
          <p:cNvPr id="152" name="Google Shape;152;p28"/>
          <p:cNvSpPr txBox="1">
            <a:spLocks noGrp="1"/>
          </p:cNvSpPr>
          <p:nvPr>
            <p:ph type="body" idx="1"/>
          </p:nvPr>
        </p:nvSpPr>
        <p:spPr>
          <a:xfrm rot="10800000" flipH="1">
            <a:off x="311700" y="4568575"/>
            <a:ext cx="8520600" cy="42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53" name="Google Shape;153;p28"/>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txBox="1"/>
          <p:nvPr/>
        </p:nvSpPr>
        <p:spPr>
          <a:xfrm>
            <a:off x="6077000" y="276550"/>
            <a:ext cx="2927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is “the beast” in the video?</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made Mojo’s beast appear?</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Think about a time you have experienced “the beast.”</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Try the mindful breathing exercise on the next slide. Notice how you feel after.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60" name="Google Shape;160;p29" descr="Activity 1: The Beast&#10;&#10;Visit https://www.classdojo.com/ideas/ to find the rest of this activity, and four more activities to help your kids or students learn how to manage their emotions through mindfulness!&#10;&#10;These activities have been developed by ClassDojo in collaboration with Yale University's Center for Emotional Intelligence." title="Mindfulness for students - Activity #1">
            <a:hlinkClick r:id="rId3"/>
          </p:cNvPr>
          <p:cNvPicPr preferRelativeResize="0"/>
          <p:nvPr/>
        </p:nvPicPr>
        <p:blipFill>
          <a:blip r:embed="rId4">
            <a:alphaModFix/>
          </a:blip>
          <a:stretch>
            <a:fillRect/>
          </a:stretch>
        </p:blipFill>
        <p:spPr>
          <a:xfrm>
            <a:off x="379300" y="549700"/>
            <a:ext cx="5422825" cy="406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p:nvPr/>
        </p:nvSpPr>
        <p:spPr>
          <a:xfrm>
            <a:off x="122575" y="276550"/>
            <a:ext cx="88575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30" title="Mojo Mindful Breathing   Class Dojo">
            <a:hlinkClick r:id="rId3"/>
          </p:cNvPr>
          <p:cNvPicPr preferRelativeResize="0"/>
          <p:nvPr/>
        </p:nvPicPr>
        <p:blipFill>
          <a:blip r:embed="rId4">
            <a:alphaModFix/>
          </a:blip>
          <a:stretch>
            <a:fillRect/>
          </a:stretch>
        </p:blipFill>
        <p:spPr>
          <a:xfrm>
            <a:off x="1547900" y="352750"/>
            <a:ext cx="5812400" cy="435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p:nvPr/>
        </p:nvSpPr>
        <p:spPr>
          <a:xfrm>
            <a:off x="122575" y="276550"/>
            <a:ext cx="52182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1"/>
          <p:cNvSpPr txBox="1"/>
          <p:nvPr/>
        </p:nvSpPr>
        <p:spPr>
          <a:xfrm>
            <a:off x="91825" y="276550"/>
            <a:ext cx="5218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Think about a time when </a:t>
            </a:r>
            <a:r>
              <a:rPr lang="en" sz="3000" b="1" i="1">
                <a:solidFill>
                  <a:schemeClr val="dk1"/>
                </a:solidFill>
                <a:latin typeface="Happy Monkey"/>
                <a:ea typeface="Happy Monkey"/>
                <a:cs typeface="Happy Monkey"/>
                <a:sym typeface="Happy Monkey"/>
              </a:rPr>
              <a:t>your</a:t>
            </a:r>
            <a:r>
              <a:rPr lang="en" sz="3000" b="1">
                <a:solidFill>
                  <a:schemeClr val="dk1"/>
                </a:solidFill>
                <a:latin typeface="Happy Monkey"/>
                <a:ea typeface="Happy Monkey"/>
                <a:cs typeface="Happy Monkey"/>
                <a:sym typeface="Happy Monkey"/>
              </a:rPr>
              <a:t> “beast” appeared. Write a letter to your beast about how he/she makes you feel and how you can conquer him/her.</a:t>
            </a:r>
            <a:endParaRPr sz="3000" b="1">
              <a:solidFill>
                <a:schemeClr val="dk1"/>
              </a:solidFill>
              <a:latin typeface="Happy Monkey"/>
              <a:ea typeface="Happy Monkey"/>
              <a:cs typeface="Happy Monkey"/>
              <a:sym typeface="Happy Monkey"/>
            </a:endParaRPr>
          </a:p>
        </p:txBody>
      </p:sp>
      <p:pic>
        <p:nvPicPr>
          <p:cNvPr id="173" name="Google Shape;173;p31"/>
          <p:cNvPicPr preferRelativeResize="0"/>
          <p:nvPr/>
        </p:nvPicPr>
        <p:blipFill rotWithShape="1">
          <a:blip r:embed="rId3">
            <a:alphaModFix/>
          </a:blip>
          <a:srcRect l="23759" r="31564"/>
          <a:stretch/>
        </p:blipFill>
        <p:spPr>
          <a:xfrm>
            <a:off x="5433100" y="276550"/>
            <a:ext cx="3560701" cy="448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p:nvPr/>
        </p:nvSpPr>
        <p:spPr>
          <a:xfrm>
            <a:off x="6077000" y="276550"/>
            <a:ext cx="2981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2400" b="1">
                <a:latin typeface="Happy Monkey"/>
                <a:ea typeface="Happy Monkey"/>
                <a:cs typeface="Happy Monkey"/>
                <a:sym typeface="Happy Monkey"/>
              </a:rPr>
              <a:t>Think:</a:t>
            </a:r>
            <a:endParaRPr sz="2400" b="1">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are the differences between everyday feelings and overwhelming feelings? </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are some self-care strategies that we can use to deal with everyday feelings, what does Sasha do? does it work? </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How are the feelings that André is experiencing different? What does André do to manage these feelings?</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advice does André get from Sasha and his Head of Year?What are some other things André could do?</a:t>
            </a: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1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latin typeface="Happy Monkey"/>
                <a:ea typeface="Happy Monkey"/>
                <a:cs typeface="Happy Monkey"/>
                <a:sym typeface="Happy Monkey"/>
              </a:rPr>
              <a:t>What can you do if you are worried about a friend?</a:t>
            </a:r>
            <a:endParaRPr sz="1150">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62" name="Google Shape;62;p14" descr="Download the accompanying teacher toolkit from https://www.annafreud.org/wahmhtoolkit It's free!&#10;We All Have Mental Health is an animation designed to give young people aged 11-14 a common language and understanding of what we mean by mental health and how we can look after it. &#10;It has been created for young people in Key stage 3 and can be used with accompanying teaching resources.&#10;&#10;Watch the subtitled version here: https://youtu.be/754__xBsak4 &#10;Watch the Behind the scenes video here: https://youtu.be/CnzgNrKRS58" title="We All Have Mental Health">
            <a:hlinkClick r:id="rId3"/>
          </p:cNvPr>
          <p:cNvPicPr preferRelativeResize="0"/>
          <p:nvPr/>
        </p:nvPicPr>
        <p:blipFill>
          <a:blip r:embed="rId4">
            <a:alphaModFix/>
          </a:blip>
          <a:stretch>
            <a:fillRect/>
          </a:stretch>
        </p:blipFill>
        <p:spPr>
          <a:xfrm>
            <a:off x="276800" y="467725"/>
            <a:ext cx="5525326" cy="414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0" y="0"/>
            <a:ext cx="9064800" cy="5076300"/>
          </a:xfrm>
          <a:prstGeom prst="rect">
            <a:avLst/>
          </a:prstGeom>
          <a:solidFill>
            <a:srgbClr val="CFE2F3"/>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7</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a:p>
        </p:txBody>
      </p:sp>
      <p:sp>
        <p:nvSpPr>
          <p:cNvPr id="179" name="Google Shape;179;p32"/>
          <p:cNvSpPr txBox="1">
            <a:spLocks noGrp="1"/>
          </p:cNvSpPr>
          <p:nvPr>
            <p:ph type="body" idx="1"/>
          </p:nvPr>
        </p:nvSpPr>
        <p:spPr>
          <a:xfrm rot="10800000" flipH="1">
            <a:off x="311700" y="4568575"/>
            <a:ext cx="8520600" cy="42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How do you feel about making mistakes?</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Were you ever afraid of something but you did it anyway? What made you try something scary?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Beatrice “felt her stomach jumping around inside her.” How do you think she is feeling? How do you know?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In your opinion, which is more important: learning from your mistakes or being perfect?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86" name="Google Shape;186;p33" descr="Kids Books: THE GIRL WHO NEVER MADE MISTAKES read aloud for children finds famous perfectionist Beatrice ready for the big talent contest! She always wins, but something unexpected is about to happen. It’s a Growth Mindset KidTime StoryTime about daring to make mistakes in order to grow, learn, and even have fun! &#10;&#10;Presented by StoryTeller, the perfectionist Green Bear, and the not-a-perfectionist Pink Bear!&#10;&#10;Written by Mark Pett and Gary Rubinstein and drawn by Mark Pett, who was VERY excited to have us read you his book on KidTime StoryTime!&#10;Published by Sourcebooks/Jabberwocky!&#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the-girl-who-never-made-mistakes/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10;#KidTimeStoryTime" title="The Girl Who Never Made Mistakes |  a Growth Mindset Book for Kids">
            <a:hlinkClick r:id="rId3"/>
          </p:cNvPr>
          <p:cNvPicPr preferRelativeResize="0"/>
          <p:nvPr/>
        </p:nvPicPr>
        <p:blipFill>
          <a:blip r:embed="rId4">
            <a:alphaModFix/>
          </a:blip>
          <a:stretch>
            <a:fillRect/>
          </a:stretch>
        </p:blipFill>
        <p:spPr>
          <a:xfrm>
            <a:off x="358775" y="508700"/>
            <a:ext cx="5363075" cy="4022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Fold a piece of paper in half. On one side, write about a mistake you have made. On the other side, write the lesson you learned from your mistake.</a:t>
            </a:r>
            <a:endParaRPr sz="3000" b="1">
              <a:solidFill>
                <a:schemeClr val="dk1"/>
              </a:solidFill>
              <a:latin typeface="Happy Monkey"/>
              <a:ea typeface="Happy Monkey"/>
              <a:cs typeface="Happy Monkey"/>
              <a:sym typeface="Happy Monkey"/>
            </a:endParaRPr>
          </a:p>
        </p:txBody>
      </p:sp>
      <p:pic>
        <p:nvPicPr>
          <p:cNvPr id="192" name="Google Shape;192;p34"/>
          <p:cNvPicPr preferRelativeResize="0"/>
          <p:nvPr/>
        </p:nvPicPr>
        <p:blipFill>
          <a:blip r:embed="rId3">
            <a:alphaModFix/>
          </a:blip>
          <a:stretch>
            <a:fillRect/>
          </a:stretch>
        </p:blipFill>
        <p:spPr>
          <a:xfrm>
            <a:off x="5268075" y="100300"/>
            <a:ext cx="362902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0" y="0"/>
            <a:ext cx="9144000" cy="5143500"/>
          </a:xfrm>
          <a:prstGeom prst="rect">
            <a:avLst/>
          </a:prstGeom>
          <a:solidFill>
            <a:srgbClr val="DBEB6D"/>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8</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sz="850">
              <a:solidFill>
                <a:srgbClr val="000000"/>
              </a:solidFill>
              <a:latin typeface="Happy Monkey"/>
              <a:ea typeface="Happy Monkey"/>
              <a:cs typeface="Happy Monkey"/>
              <a:sym typeface="Happy Monkey"/>
            </a:endParaRPr>
          </a:p>
        </p:txBody>
      </p:sp>
      <p:sp>
        <p:nvSpPr>
          <p:cNvPr id="198" name="Google Shape;198;p35"/>
          <p:cNvSpPr txBox="1">
            <a:spLocks noGrp="1"/>
          </p:cNvSpPr>
          <p:nvPr>
            <p:ph type="body" idx="1"/>
          </p:nvPr>
        </p:nvSpPr>
        <p:spPr>
          <a:xfrm rot="10800000" flipH="1">
            <a:off x="311700" y="4564990"/>
            <a:ext cx="8520600" cy="42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99" name="Google Shape;199;p35"/>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850">
              <a:latin typeface="Happy Monkey"/>
              <a:ea typeface="Happy Monkey"/>
              <a:cs typeface="Happy Monkey"/>
              <a:sym typeface="Happy Monkey"/>
            </a:endParaRPr>
          </a:p>
          <a:p>
            <a:pPr marL="0" lvl="0" indent="0" algn="l" rtl="0">
              <a:lnSpc>
                <a:spcPct val="115000"/>
              </a:lnSpc>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2400" b="1">
                <a:latin typeface="Happy Monkey"/>
                <a:ea typeface="Happy Monkey"/>
                <a:cs typeface="Happy Monkey"/>
                <a:sym typeface="Happy Monkey"/>
              </a:rPr>
              <a:t>Think:</a:t>
            </a:r>
            <a:endParaRPr sz="24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is a growth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did Michael Jordan have a growth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Why would coaches want someone with a growth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is the difference between a growth mindset and a fixed mindset?</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did Carson, the 5</a:t>
            </a:r>
            <a:r>
              <a:rPr lang="en" sz="1250" baseline="30000">
                <a:solidFill>
                  <a:schemeClr val="dk1"/>
                </a:solidFill>
                <a:latin typeface="Happy Monkey"/>
                <a:ea typeface="Happy Monkey"/>
                <a:cs typeface="Happy Monkey"/>
                <a:sym typeface="Happy Monkey"/>
              </a:rPr>
              <a:t>th</a:t>
            </a:r>
            <a:r>
              <a:rPr lang="en" sz="1250">
                <a:solidFill>
                  <a:schemeClr val="dk1"/>
                </a:solidFill>
                <a:latin typeface="Happy Monkey"/>
                <a:ea typeface="Happy Monkey"/>
                <a:cs typeface="Happy Monkey"/>
                <a:sym typeface="Happy Monkey"/>
              </a:rPr>
              <a:t> grader speaking in the video, use a growth mindset in reading?</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can you have the mindset of a champion?</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50" b="1">
              <a:latin typeface="Happy Monkey"/>
              <a:ea typeface="Happy Monkey"/>
              <a:cs typeface="Happy Monkey"/>
              <a:sym typeface="Happy Monkey"/>
            </a:endParaRPr>
          </a:p>
        </p:txBody>
      </p:sp>
      <p:pic>
        <p:nvPicPr>
          <p:cNvPr id="206" name="Google Shape;206;p36" descr="Carson Byblow is a 5th grade student who goes to the Anglo American School of Sofia in Bulgaria. He was born in Belgrade, Serbia but is from Canada. Funny thing is he has never lived in Canada but have visited many times. Carson loves to play football, basketball and hangout with his friends and family. He speaks a little of Bulgarian and is fluent in English. He wrote his talk about growth and fixed mindsets because he has struggled with for his long life of ten years. &quot;The Mindset of a Champion&quot; - Carson Byblow is a 5th grade student who goes to the Anglo American School of Sofia in Bulgaria. He was born in Belgrade, Serbia but is from Canada. Funny thing is he has never lived in Canada but have visited many times. Carson loves to play football, basketball and hangout with his friends and family. He speaks a little of Bulgarian and is fluent in English. He wrote his talk about growth and fixed mindsets because he has struggled with for his long life of ten years. This talk was given at a TEDx event using the TED conference format but independently organized by a local community. Learn more at https://www.ted.com/tedx" title="The Mindset of a Champion | Carson Byblow | TEDxYouth@AASSofia">
            <a:hlinkClick r:id="rId3"/>
          </p:cNvPr>
          <p:cNvPicPr preferRelativeResize="0"/>
          <p:nvPr/>
        </p:nvPicPr>
        <p:blipFill>
          <a:blip r:embed="rId4">
            <a:alphaModFix/>
          </a:blip>
          <a:stretch>
            <a:fillRect/>
          </a:stretch>
        </p:blipFill>
        <p:spPr>
          <a:xfrm>
            <a:off x="235775" y="467700"/>
            <a:ext cx="5504850" cy="4128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p:nvPr/>
        </p:nvSpPr>
        <p:spPr>
          <a:xfrm>
            <a:off x="122575" y="100300"/>
            <a:ext cx="49521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something you can’t do YET, and come up with some steps to get closer to achieving it.  </a:t>
            </a:r>
            <a:endParaRPr sz="3000" b="1">
              <a:solidFill>
                <a:schemeClr val="dk1"/>
              </a:solidFill>
              <a:latin typeface="Happy Monkey"/>
              <a:ea typeface="Happy Monkey"/>
              <a:cs typeface="Happy Monkey"/>
              <a:sym typeface="Happy Monkey"/>
            </a:endParaRPr>
          </a:p>
        </p:txBody>
      </p:sp>
      <p:pic>
        <p:nvPicPr>
          <p:cNvPr id="212" name="Google Shape;212;p37"/>
          <p:cNvPicPr preferRelativeResize="0"/>
          <p:nvPr/>
        </p:nvPicPr>
        <p:blipFill rotWithShape="1">
          <a:blip r:embed="rId3">
            <a:alphaModFix/>
          </a:blip>
          <a:srcRect l="5285"/>
          <a:stretch/>
        </p:blipFill>
        <p:spPr>
          <a:xfrm>
            <a:off x="5129153" y="111225"/>
            <a:ext cx="4009998" cy="4838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8"/>
          <p:cNvSpPr txBox="1">
            <a:spLocks noGrp="1"/>
          </p:cNvSpPr>
          <p:nvPr>
            <p:ph type="title"/>
          </p:nvPr>
        </p:nvSpPr>
        <p:spPr>
          <a:xfrm>
            <a:off x="0" y="0"/>
            <a:ext cx="9144000" cy="5143500"/>
          </a:xfrm>
          <a:prstGeom prst="rect">
            <a:avLst/>
          </a:prstGeom>
          <a:solidFill>
            <a:schemeClr val="accent5"/>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9</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sz="850">
              <a:solidFill>
                <a:srgbClr val="000000"/>
              </a:solidFill>
              <a:latin typeface="Happy Monkey"/>
              <a:ea typeface="Happy Monkey"/>
              <a:cs typeface="Happy Monkey"/>
              <a:sym typeface="Happy Monkey"/>
            </a:endParaRPr>
          </a:p>
        </p:txBody>
      </p:sp>
      <p:sp>
        <p:nvSpPr>
          <p:cNvPr id="218" name="Google Shape;218;p38"/>
          <p:cNvSpPr txBox="1">
            <a:spLocks noGrp="1"/>
          </p:cNvSpPr>
          <p:nvPr>
            <p:ph type="body" idx="1"/>
          </p:nvPr>
        </p:nvSpPr>
        <p:spPr>
          <a:xfrm rot="10800000" flipH="1">
            <a:off x="311700" y="4566835"/>
            <a:ext cx="8520600" cy="42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19" name="Google Shape;219;p38"/>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9"/>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9"/>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800">
                <a:solidFill>
                  <a:schemeClr val="dk1"/>
                </a:solidFill>
                <a:latin typeface="Happy Monkey"/>
                <a:ea typeface="Happy Monkey"/>
                <a:cs typeface="Happy Monkey"/>
                <a:sym typeface="Happy Monkey"/>
              </a:rPr>
              <a:t>What do you see happening in the video?</a:t>
            </a: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800">
                <a:solidFill>
                  <a:schemeClr val="dk1"/>
                </a:solidFill>
                <a:latin typeface="Happy Monkey"/>
                <a:ea typeface="Happy Monkey"/>
                <a:cs typeface="Happy Monkey"/>
                <a:sym typeface="Happy Monkey"/>
              </a:rPr>
              <a:t>What is happening to add color?</a:t>
            </a: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8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800">
                <a:solidFill>
                  <a:schemeClr val="dk1"/>
                </a:solidFill>
                <a:latin typeface="Happy Monkey"/>
                <a:ea typeface="Happy Monkey"/>
                <a:cs typeface="Happy Monkey"/>
                <a:sym typeface="Happy Monkey"/>
              </a:rPr>
              <a:t>How can you color the world around you?</a:t>
            </a:r>
            <a:endParaRPr sz="1800">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26" name="Google Shape;226;p39" descr="With this Campaign of Kindness we're launching a worldwide challenge for all people to make it A Better World in any way they can. Small actions make a big difference! WATCH &amp; SHARE (http://ColorWithKindness.com) to help be a part of the movement!&#10;&#10;This campaign is a part of our mission to build a caring, positive community of people that work to change the world—the BetterWorldians Community (http://BetterWorldians.com). You'll find stories of everyday kindness and profound generosity as well as learn small and easy ways to improve your life and the lives of others. Some BetterWorldians work daily to make a difference, some do small acts of kindness that have a big impact, and some simply have a yearning to do good but aren't sure how. We all share a desire to make this A Better World. &#10;&#10;Join the BetterWorldians Community: http://BetterWorldians.com&#10;&#10;All our products—whether focused on individuals, communities, or on the workplace—are built with the purpose of enlightening our world. This includes A Better World, a free, uplifting game on Facebook that is all about being positive and encouraging kindness to others. Like other Facebook games, you dress your character, decorate your home, care for a pet, and more, but in A Better World players progress by doing kind things for others inside and outside the game. &quot;Where all good deeds are rewarded and real world causes are supported!&quot;  &#10;&#10;Play A Better World on Facebook: http://Play.ABetterWorld.com&#10;&#10;Building on this work is BetterWorldians Radio, which highlights the work of people doing good in the real world. Through inspirational stories that recognize those doing good, listeners will learn how they too can become BetterWorldians and make a difference in their communities. &#10;&#10;Listen to BetterWorldians Radio: http://bit.ly/BetterWorldiansRadio&#10;&#10;We want to &quot;Bring Out the BetterWorldian&quot; in everyone. Join us! Support the campaign and make a difference. WATCH the video and SHARE it with your friends!&#10;&#10;Learn more about becoming a BetterWorldian by visiting http://BetterWorldians.com.&#10;&#10;Follow us on Facebook: &#10;- BetterWorldians Community: http://BetterWorldians.com&#10;- A Better World Game: http://Play.ABetterWorld.com&#10;- ToonUps: http://bit.ly/ToonUpsonFB&#10;&#10;Follow us on Twitter: &#10;- BetterWorldians Community: http://bit.ly/TwitterBW&#10;- A Better World Game: http://bit.ly/TwitterABW&#10;- ToonUps: http://bit.ly/TwitterToonUps&#10;&#10;Listen to BetterWorldians Radio: &#10;- http://bit.ly/BetterWorldiansRadio&#10;&#10;Follow us on LinkedIn:&#10;- http://bit.ly/ToonUpsInc" title="Color Your World With Kindness">
            <a:hlinkClick r:id="rId3"/>
          </p:cNvPr>
          <p:cNvPicPr preferRelativeResize="0"/>
          <p:nvPr/>
        </p:nvPicPr>
        <p:blipFill>
          <a:blip r:embed="rId4">
            <a:alphaModFix/>
          </a:blip>
          <a:stretch>
            <a:fillRect/>
          </a:stretch>
        </p:blipFill>
        <p:spPr>
          <a:xfrm>
            <a:off x="317775" y="447200"/>
            <a:ext cx="5417725" cy="4063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 persuasive letter, convincing someone to help “color the world” by spreading kindness. Give at least 3 reasons why they should help.</a:t>
            </a:r>
            <a:endParaRPr sz="1800" b="1">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000" b="1">
              <a:solidFill>
                <a:schemeClr val="dk1"/>
              </a:solidFill>
              <a:latin typeface="Happy Monkey"/>
              <a:ea typeface="Happy Monkey"/>
              <a:cs typeface="Happy Monkey"/>
              <a:sym typeface="Happy Monkey"/>
            </a:endParaRPr>
          </a:p>
        </p:txBody>
      </p:sp>
      <p:pic>
        <p:nvPicPr>
          <p:cNvPr id="232" name="Google Shape;232;p40"/>
          <p:cNvPicPr preferRelativeResize="0"/>
          <p:nvPr/>
        </p:nvPicPr>
        <p:blipFill rotWithShape="1">
          <a:blip r:embed="rId3">
            <a:alphaModFix/>
          </a:blip>
          <a:srcRect l="15373" r="39074"/>
          <a:stretch/>
        </p:blipFill>
        <p:spPr>
          <a:xfrm>
            <a:off x="5736450" y="100300"/>
            <a:ext cx="3304525"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a:spLocks noGrp="1"/>
          </p:cNvSpPr>
          <p:nvPr>
            <p:ph type="title"/>
          </p:nvPr>
        </p:nvSpPr>
        <p:spPr>
          <a:xfrm>
            <a:off x="0" y="0"/>
            <a:ext cx="9144000" cy="5143500"/>
          </a:xfrm>
          <a:prstGeom prst="rect">
            <a:avLst/>
          </a:prstGeom>
          <a:solidFill>
            <a:srgbClr val="A64D79"/>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5200"/>
              <a:t>3rd-5th Grade</a:t>
            </a:r>
            <a:endParaRPr sz="5200"/>
          </a:p>
          <a:p>
            <a:pPr marL="0" lvl="0" indent="0" algn="ctr" rtl="0">
              <a:lnSpc>
                <a:spcPct val="115000"/>
              </a:lnSpc>
              <a:spcBef>
                <a:spcPts val="0"/>
              </a:spcBef>
              <a:spcAft>
                <a:spcPts val="0"/>
              </a:spcAft>
              <a:buNone/>
            </a:pPr>
            <a:r>
              <a:rPr lang="en" sz="5200"/>
              <a:t>Counseling Lesson at Home</a:t>
            </a:r>
            <a:endParaRPr sz="5200"/>
          </a:p>
          <a:p>
            <a:pPr marL="0" lvl="0" indent="0" algn="ctr" rtl="0">
              <a:lnSpc>
                <a:spcPct val="115000"/>
              </a:lnSpc>
              <a:spcBef>
                <a:spcPts val="0"/>
              </a:spcBef>
              <a:spcAft>
                <a:spcPts val="0"/>
              </a:spcAft>
              <a:buNone/>
            </a:pPr>
            <a:r>
              <a:rPr lang="en" sz="5200"/>
              <a:t>Day 10</a:t>
            </a:r>
            <a:endParaRPr sz="5200"/>
          </a:p>
          <a:p>
            <a:pPr marL="0" lvl="0" indent="0" algn="ctr" rtl="0">
              <a:lnSpc>
                <a:spcPct val="115000"/>
              </a:lnSpc>
              <a:spcBef>
                <a:spcPts val="0"/>
              </a:spcBef>
              <a:spcAft>
                <a:spcPts val="0"/>
              </a:spcAft>
              <a:buNone/>
            </a:pPr>
            <a:r>
              <a:rPr lang="en" sz="5200"/>
              <a:t>Mrs. M. Bradley</a:t>
            </a:r>
            <a:endParaRPr sz="5200"/>
          </a:p>
          <a:p>
            <a:pPr marL="0" lvl="0" indent="0" algn="l" rtl="0">
              <a:spcBef>
                <a:spcPts val="0"/>
              </a:spcBef>
              <a:spcAft>
                <a:spcPts val="0"/>
              </a:spcAft>
              <a:buNone/>
            </a:pPr>
            <a:endParaRPr sz="850">
              <a:solidFill>
                <a:srgbClr val="000000"/>
              </a:solidFill>
              <a:latin typeface="Happy Monkey"/>
              <a:ea typeface="Happy Monkey"/>
              <a:cs typeface="Happy Monkey"/>
              <a:sym typeface="Happy Monkey"/>
            </a:endParaRPr>
          </a:p>
        </p:txBody>
      </p:sp>
      <p:sp>
        <p:nvSpPr>
          <p:cNvPr id="238" name="Google Shape;238;p41"/>
          <p:cNvSpPr txBox="1">
            <a:spLocks noGrp="1"/>
          </p:cNvSpPr>
          <p:nvPr>
            <p:ph type="body" idx="1"/>
          </p:nvPr>
        </p:nvSpPr>
        <p:spPr>
          <a:xfrm rot="10800000" flipH="1">
            <a:off x="311700" y="4564990"/>
            <a:ext cx="8520600" cy="42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39" name="Google Shape;239;p41"/>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txBox="1"/>
          <p:nvPr/>
        </p:nvSpPr>
        <p:spPr>
          <a:xfrm>
            <a:off x="91825" y="276550"/>
            <a:ext cx="5895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1600" b="1">
                <a:solidFill>
                  <a:schemeClr val="dk1"/>
                </a:solidFill>
                <a:latin typeface="Happy Monkey"/>
                <a:ea typeface="Happy Monkey"/>
                <a:cs typeface="Happy Monkey"/>
                <a:sym typeface="Happy Monkey"/>
              </a:rPr>
              <a:t>As we saw in the video, we all have mental health and we need to take care of our mental health in the same way that we take care of our physical health. What are some of the ways we can take care of our mental health? We call this self-care. Choose one of these self-care strategies to practice now:</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Writing</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Read a book</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Art</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Sports or exercise</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Playing with a pet</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Relaxing</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Eating a healthy snack and drinking water</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Listening to uplifting music</a:t>
            </a:r>
            <a:endParaRPr sz="1600" b="1">
              <a:solidFill>
                <a:schemeClr val="dk1"/>
              </a:solidFill>
              <a:latin typeface="Happy Monkey"/>
              <a:ea typeface="Happy Monkey"/>
              <a:cs typeface="Happy Monkey"/>
              <a:sym typeface="Happy Monkey"/>
            </a:endParaRPr>
          </a:p>
          <a:p>
            <a:pPr marL="457200" lvl="0" indent="-330200" algn="l" rtl="0">
              <a:spcBef>
                <a:spcPts val="0"/>
              </a:spcBef>
              <a:spcAft>
                <a:spcPts val="0"/>
              </a:spcAft>
              <a:buClr>
                <a:schemeClr val="dk1"/>
              </a:buClr>
              <a:buSzPts val="1600"/>
              <a:buFont typeface="Happy Monkey"/>
              <a:buChar char="-"/>
            </a:pPr>
            <a:r>
              <a:rPr lang="en" sz="1600" b="1">
                <a:solidFill>
                  <a:schemeClr val="dk1"/>
                </a:solidFill>
                <a:latin typeface="Happy Monkey"/>
                <a:ea typeface="Happy Monkey"/>
                <a:cs typeface="Happy Monkey"/>
                <a:sym typeface="Happy Monkey"/>
              </a:rPr>
              <a:t>Talk to a friend or family member</a:t>
            </a:r>
            <a:endParaRPr sz="1600" b="1">
              <a:solidFill>
                <a:schemeClr val="dk1"/>
              </a:solidFill>
              <a:latin typeface="Happy Monkey"/>
              <a:ea typeface="Happy Monkey"/>
              <a:cs typeface="Happy Monkey"/>
              <a:sym typeface="Happy Monkey"/>
            </a:endParaRPr>
          </a:p>
        </p:txBody>
      </p:sp>
      <p:pic>
        <p:nvPicPr>
          <p:cNvPr id="69" name="Google Shape;69;p15"/>
          <p:cNvPicPr preferRelativeResize="0"/>
          <p:nvPr/>
        </p:nvPicPr>
        <p:blipFill rotWithShape="1">
          <a:blip r:embed="rId3">
            <a:alphaModFix/>
          </a:blip>
          <a:srcRect l="31323" r="24658"/>
          <a:stretch/>
        </p:blipFill>
        <p:spPr>
          <a:xfrm>
            <a:off x="6063100" y="276550"/>
            <a:ext cx="2958330" cy="44862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2"/>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2"/>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is an example of a conflict from the video?</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When have you felt angry or frustrated over a conflict?</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Why is using anger or frustration not the best choice?</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is a strategy for calming down?</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Why should you not ignore every conflict?</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46" name="Google Shape;246;p42" descr="Life can be frustrating. You’re not always going to get along with your friends and family, and they won’t always get along with you. And anger and frustration are natural human emotions, so there’s no way you can avoid feeling them. But there are ways to disagree without being disagreeable--and in this BrainPOP movie on conflict resolution, Tim and Moby will tell you all about them! First, you’ll find out why it’s a good idea to take a deep breath and collect yourself before you respond to a situation you’re not thrilled about. You’ll discover different ways to compromise, and how placing yourself in another person’s shoes can change a potential screaming match into a friendly discussion. Why risk alienating your friends and hurting people’s feelings, when you can settle your differences fairly?" title="CONFLICT RESOLUTION">
            <a:hlinkClick r:id="rId3"/>
          </p:cNvPr>
          <p:cNvPicPr preferRelativeResize="0"/>
          <p:nvPr/>
        </p:nvPicPr>
        <p:blipFill>
          <a:blip r:embed="rId4">
            <a:alphaModFix/>
          </a:blip>
          <a:stretch>
            <a:fillRect/>
          </a:stretch>
        </p:blipFill>
        <p:spPr>
          <a:xfrm>
            <a:off x="317775" y="467725"/>
            <a:ext cx="5525375" cy="4144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p:nvPr/>
        </p:nvSpPr>
        <p:spPr>
          <a:xfrm>
            <a:off x="122575" y="100300"/>
            <a:ext cx="5172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a time you had a conflict. What happened? How did you work to solve the problem? Would you do anything differently next time?</a:t>
            </a:r>
            <a:endParaRPr sz="3000" b="1">
              <a:solidFill>
                <a:schemeClr val="dk1"/>
              </a:solidFill>
              <a:latin typeface="Happy Monkey"/>
              <a:ea typeface="Happy Monkey"/>
              <a:cs typeface="Happy Monkey"/>
              <a:sym typeface="Happy Monkey"/>
            </a:endParaRPr>
          </a:p>
        </p:txBody>
      </p:sp>
      <p:pic>
        <p:nvPicPr>
          <p:cNvPr id="252" name="Google Shape;252;p43"/>
          <p:cNvPicPr preferRelativeResize="0"/>
          <p:nvPr/>
        </p:nvPicPr>
        <p:blipFill>
          <a:blip r:embed="rId3">
            <a:alphaModFix/>
          </a:blip>
          <a:stretch>
            <a:fillRect/>
          </a:stretch>
        </p:blipFill>
        <p:spPr>
          <a:xfrm>
            <a:off x="5447575" y="152400"/>
            <a:ext cx="3544025" cy="47222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67150" y="0"/>
            <a:ext cx="9076800" cy="5062800"/>
          </a:xfrm>
          <a:prstGeom prst="rect">
            <a:avLst/>
          </a:prstGeom>
          <a:solidFill>
            <a:srgbClr val="CC0000"/>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5200"/>
              <a:t>3rd-5th Grade</a:t>
            </a:r>
            <a:endParaRPr sz="5200"/>
          </a:p>
          <a:p>
            <a:pPr marL="0" lvl="0" indent="0" algn="ctr" rtl="0">
              <a:lnSpc>
                <a:spcPct val="115000"/>
              </a:lnSpc>
              <a:spcBef>
                <a:spcPts val="0"/>
              </a:spcBef>
              <a:spcAft>
                <a:spcPts val="0"/>
              </a:spcAft>
              <a:buNone/>
            </a:pPr>
            <a:r>
              <a:rPr lang="en" sz="5200"/>
              <a:t>Counseling Lesson at Home</a:t>
            </a:r>
            <a:endParaRPr sz="5200"/>
          </a:p>
          <a:p>
            <a:pPr marL="0" lvl="0" indent="0" algn="ctr" rtl="0">
              <a:lnSpc>
                <a:spcPct val="115000"/>
              </a:lnSpc>
              <a:spcBef>
                <a:spcPts val="0"/>
              </a:spcBef>
              <a:spcAft>
                <a:spcPts val="0"/>
              </a:spcAft>
              <a:buNone/>
            </a:pPr>
            <a:r>
              <a:rPr lang="en" sz="5200"/>
              <a:t>Day 2</a:t>
            </a:r>
            <a:endParaRPr sz="5200"/>
          </a:p>
          <a:p>
            <a:pPr marL="0" lvl="0" indent="0" algn="ctr" rtl="0">
              <a:lnSpc>
                <a:spcPct val="115000"/>
              </a:lnSpc>
              <a:spcBef>
                <a:spcPts val="0"/>
              </a:spcBef>
              <a:spcAft>
                <a:spcPts val="0"/>
              </a:spcAft>
              <a:buNone/>
            </a:pPr>
            <a:r>
              <a:rPr lang="en" sz="5200"/>
              <a:t>Mrs. M. Bradley</a:t>
            </a:r>
            <a:endParaRPr sz="5200"/>
          </a:p>
          <a:p>
            <a:pPr marL="0" lvl="0" indent="0" algn="ctr" rtl="0">
              <a:lnSpc>
                <a:spcPct val="115000"/>
              </a:lnSpc>
              <a:spcBef>
                <a:spcPts val="0"/>
              </a:spcBef>
              <a:spcAft>
                <a:spcPts val="0"/>
              </a:spcAft>
              <a:buClr>
                <a:schemeClr val="dk1"/>
              </a:buClr>
              <a:buSzPts val="1100"/>
              <a:buFont typeface="Arial"/>
              <a:buNone/>
            </a:pPr>
            <a:endParaRPr sz="5200"/>
          </a:p>
          <a:p>
            <a:pPr marL="0" lvl="0" indent="0" algn="l" rtl="0">
              <a:spcBef>
                <a:spcPts val="0"/>
              </a:spcBef>
              <a:spcAft>
                <a:spcPts val="0"/>
              </a:spcAft>
              <a:buNone/>
            </a:pPr>
            <a:endParaRPr/>
          </a:p>
        </p:txBody>
      </p:sp>
      <p:sp>
        <p:nvSpPr>
          <p:cNvPr id="75" name="Google Shape;75;p16"/>
          <p:cNvSpPr txBox="1">
            <a:spLocks noGrp="1"/>
          </p:cNvSpPr>
          <p:nvPr>
            <p:ph type="body" idx="1"/>
          </p:nvPr>
        </p:nvSpPr>
        <p:spPr>
          <a:xfrm rot="10800000" flipH="1">
            <a:off x="311700" y="4568875"/>
            <a:ext cx="8520600" cy="426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What emotion or emotions are you feeling right now?</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How can you measure your emotions?</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Do emotions change or stay the same?</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1500" b="1">
                <a:latin typeface="Happy Monkey"/>
                <a:ea typeface="Happy Monkey"/>
                <a:cs typeface="Happy Monkey"/>
                <a:sym typeface="Happy Monkey"/>
              </a:rPr>
              <a:t>“There are no good or bad emotions.” Do you agree or disagree? Why?</a:t>
            </a:r>
            <a:endParaRPr sz="1500"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82" name="Google Shape;82;p17" descr="Teaching kids about emotions can be tricky. Morgan explains emotions, how we can measure emotions, and three things we should remember when talking about emotions and feelings.&#10;&#10;1) Emotions come and go. We can have many emotions throughout the day.&#10;&#10;2) Emotions vary in degree. Sometimes emotions are super strong and other times they may be very mild. Our emotional intensity depends on the situation and how that makes us feel.&#10;&#10;3) There are no good or bad emotions, But, there are good and bad ways we handle our emotions. This is called manning our emotions.&#10;&#10;Subscribe, like, and follow. We will love you forever.&#10;&#10;WebSite:   http://rocketkidsonline.com&#10;FaceBook: http://facebook.com/rocketkidsonline&#10;Instagram: http://instagram.com/rocketkidsonline" title="Know Your Emotions">
            <a:hlinkClick r:id="rId3"/>
          </p:cNvPr>
          <p:cNvPicPr preferRelativeResize="0"/>
          <p:nvPr/>
        </p:nvPicPr>
        <p:blipFill>
          <a:blip r:embed="rId4">
            <a:alphaModFix/>
          </a:blip>
          <a:stretch>
            <a:fillRect/>
          </a:stretch>
        </p:blipFill>
        <p:spPr>
          <a:xfrm>
            <a:off x="317775" y="488225"/>
            <a:ext cx="5499700" cy="4124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Draw your own emotion intensity chart and measure your emotions throughout the day.</a:t>
            </a:r>
            <a:endParaRPr sz="3000" b="1">
              <a:solidFill>
                <a:schemeClr val="dk1"/>
              </a:solidFill>
              <a:latin typeface="Happy Monkey"/>
              <a:ea typeface="Happy Monkey"/>
              <a:cs typeface="Happy Monkey"/>
              <a:sym typeface="Happy Monkey"/>
            </a:endParaRPr>
          </a:p>
        </p:txBody>
      </p:sp>
      <p:pic>
        <p:nvPicPr>
          <p:cNvPr id="88" name="Google Shape;88;p18"/>
          <p:cNvPicPr preferRelativeResize="0"/>
          <p:nvPr/>
        </p:nvPicPr>
        <p:blipFill>
          <a:blip r:embed="rId3">
            <a:alphaModFix/>
          </a:blip>
          <a:stretch>
            <a:fillRect/>
          </a:stretch>
        </p:blipFill>
        <p:spPr>
          <a:xfrm>
            <a:off x="5227075" y="152400"/>
            <a:ext cx="3661224" cy="478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0" y="125"/>
            <a:ext cx="9226200" cy="5143500"/>
          </a:xfrm>
          <a:prstGeom prst="rect">
            <a:avLst/>
          </a:prstGeom>
          <a:solidFill>
            <a:srgbClr val="3C78D8"/>
          </a:solidFill>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5200"/>
              <a:t>3rd-5th Grade</a:t>
            </a:r>
            <a:endParaRPr sz="5200"/>
          </a:p>
          <a:p>
            <a:pPr marL="0" lvl="0" indent="0" algn="ctr" rtl="0">
              <a:lnSpc>
                <a:spcPct val="115000"/>
              </a:lnSpc>
              <a:spcBef>
                <a:spcPts val="0"/>
              </a:spcBef>
              <a:spcAft>
                <a:spcPts val="0"/>
              </a:spcAft>
              <a:buClr>
                <a:schemeClr val="dk1"/>
              </a:buClr>
              <a:buSzPts val="1100"/>
              <a:buFont typeface="Arial"/>
              <a:buNone/>
            </a:pPr>
            <a:r>
              <a:rPr lang="en" sz="5200"/>
              <a:t>Counseling Lesson at Home</a:t>
            </a:r>
            <a:endParaRPr sz="5200"/>
          </a:p>
          <a:p>
            <a:pPr marL="0" lvl="0" indent="0" algn="ctr" rtl="0">
              <a:lnSpc>
                <a:spcPct val="115000"/>
              </a:lnSpc>
              <a:spcBef>
                <a:spcPts val="0"/>
              </a:spcBef>
              <a:spcAft>
                <a:spcPts val="0"/>
              </a:spcAft>
              <a:buClr>
                <a:schemeClr val="dk1"/>
              </a:buClr>
              <a:buSzPts val="1100"/>
              <a:buFont typeface="Arial"/>
              <a:buNone/>
            </a:pPr>
            <a:r>
              <a:rPr lang="en" sz="5200"/>
              <a:t>Day 3</a:t>
            </a:r>
            <a:endParaRPr sz="5200"/>
          </a:p>
          <a:p>
            <a:pPr marL="0" lvl="0" indent="0" algn="ctr" rtl="0">
              <a:lnSpc>
                <a:spcPct val="115000"/>
              </a:lnSpc>
              <a:spcBef>
                <a:spcPts val="0"/>
              </a:spcBef>
              <a:spcAft>
                <a:spcPts val="0"/>
              </a:spcAft>
              <a:buClr>
                <a:schemeClr val="dk1"/>
              </a:buClr>
              <a:buSzPts val="1100"/>
              <a:buFont typeface="Arial"/>
              <a:buNone/>
            </a:pPr>
            <a:r>
              <a:rPr lang="en" sz="5200"/>
              <a:t>Mrs. M. Bradley</a:t>
            </a:r>
            <a:endParaRPr sz="5200"/>
          </a:p>
          <a:p>
            <a:pPr marL="0" lvl="0" indent="0" algn="l" rtl="0">
              <a:spcBef>
                <a:spcPts val="0"/>
              </a:spcBef>
              <a:spcAft>
                <a:spcPts val="0"/>
              </a:spcAft>
              <a:buNone/>
            </a:pPr>
            <a:endParaRPr/>
          </a:p>
        </p:txBody>
      </p:sp>
      <p:sp>
        <p:nvSpPr>
          <p:cNvPr id="94" name="Google Shape;94;p19"/>
          <p:cNvSpPr txBox="1">
            <a:spLocks noGrp="1"/>
          </p:cNvSpPr>
          <p:nvPr>
            <p:ph type="body" idx="1"/>
          </p:nvPr>
        </p:nvSpPr>
        <p:spPr>
          <a:xfrm rot="10800000" flipH="1">
            <a:off x="311700" y="4568925"/>
            <a:ext cx="8520600" cy="35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0"/>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2400" b="1">
                <a:latin typeface="Happy Monkey"/>
                <a:ea typeface="Happy Monkey"/>
                <a:cs typeface="Happy Monkey"/>
                <a:sym typeface="Happy Monkey"/>
              </a:rPr>
              <a:t>Think:</a:t>
            </a:r>
            <a:endParaRPr sz="24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Have you ever gotten so mad that you turned a small problem into a big problem?</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Have you felt sad or embarrassed after having a big reaction to a small problem?</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300">
                <a:solidFill>
                  <a:schemeClr val="dk1"/>
                </a:solidFill>
                <a:latin typeface="Happy Monkey"/>
                <a:ea typeface="Happy Monkey"/>
                <a:cs typeface="Happy Monkey"/>
                <a:sym typeface="Happy Monkey"/>
              </a:rPr>
              <a:t>What does it mean to “flip your lid”?</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Happy Monkey"/>
                <a:ea typeface="Happy Monkey"/>
                <a:cs typeface="Happy Monkey"/>
                <a:sym typeface="Happy Monkey"/>
              </a:rPr>
              <a:t>How do our brains work to keep us safe?</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Happy Monkey"/>
                <a:ea typeface="Happy Monkey"/>
                <a:cs typeface="Happy Monkey"/>
                <a:sym typeface="Happy Monkey"/>
              </a:rPr>
              <a:t>What can you do if you’re about to “flip your lid”?</a:t>
            </a:r>
            <a:endParaRPr sz="13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01" name="Google Shape;101;p20" descr="Simple, easy-to-understand whiteboard animation to help early Elementary-aged children gain an understanding of the way their brains work to recognize and manage their emotions.  This is intended as a beginning resource to help children, parents, educators, and those who work with children to encourage mindfulness, empathy, and emotional regulation.&#10;&#10;The Hand/Brain Model included in the video is a concept by Dr. Dan Siegel.  More information on &quot;Flipping your Lid&quot; and the Hand/Brain model can be found at www.drdansiegel.com.  You can check out a great video here:  https://youtu.be/vESKrzvgA40.&#10;&#10;&#10;Other excellent resources include:&#10;&#10;Zones of Regulation:  www.zonesofregulation.com&#10;Mind UP: www.mindup.org&#10;&#10;California Department of Education - Social Emotional Development:  http://www.cde.ca.gov/sp/cd/re/itf09socemodev.asp&#10;&#10;Developing Self Regulating Learners:  http://www.pearsoncanada.ca/media/highered-showcase/multi-product-showcase/butler-preface.pdf&#10;&#10;Mindful Schools:  www.mindfulschools.org&#10;&#10;Building Resilience in Children:  http://www.heysigmund.com/building-resilience-children/&#10;&#10;Calm, Alert and Learning: https://self-reg.ca/self-reg/books/calm-alert-learning/" title="Why Do We Lose Control of Our Emotions?">
            <a:hlinkClick r:id="rId3"/>
          </p:cNvPr>
          <p:cNvPicPr preferRelativeResize="0"/>
          <p:nvPr/>
        </p:nvPicPr>
        <p:blipFill>
          <a:blip r:embed="rId4">
            <a:alphaModFix/>
          </a:blip>
          <a:stretch>
            <a:fillRect/>
          </a:stretch>
        </p:blipFill>
        <p:spPr>
          <a:xfrm>
            <a:off x="297275" y="467725"/>
            <a:ext cx="5472376" cy="4104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p:nvPr/>
        </p:nvSpPr>
        <p:spPr>
          <a:xfrm>
            <a:off x="122575" y="100300"/>
            <a:ext cx="54354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about a time you “flipped your lid.” What happened? What could you have done differently to stay calm?</a:t>
            </a:r>
            <a:endParaRPr sz="3000" b="1">
              <a:solidFill>
                <a:schemeClr val="dk1"/>
              </a:solidFill>
              <a:latin typeface="Happy Monkey"/>
              <a:ea typeface="Happy Monkey"/>
              <a:cs typeface="Happy Monkey"/>
              <a:sym typeface="Happy Monkey"/>
            </a:endParaRPr>
          </a:p>
        </p:txBody>
      </p:sp>
      <p:pic>
        <p:nvPicPr>
          <p:cNvPr id="107" name="Google Shape;107;p21"/>
          <p:cNvPicPr preferRelativeResize="0"/>
          <p:nvPr/>
        </p:nvPicPr>
        <p:blipFill>
          <a:blip r:embed="rId3">
            <a:alphaModFix/>
          </a:blip>
          <a:stretch>
            <a:fillRect/>
          </a:stretch>
        </p:blipFill>
        <p:spPr>
          <a:xfrm>
            <a:off x="5786625" y="100300"/>
            <a:ext cx="3131168" cy="483869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1091</Words>
  <Application>Microsoft Office PowerPoint</Application>
  <PresentationFormat>On-screen Show (16:9)</PresentationFormat>
  <Paragraphs>159</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Happy Monkey</vt:lpstr>
      <vt:lpstr>Simple Light</vt:lpstr>
      <vt:lpstr>3rd-5th Grade Counseling Lesson at Home Day 1 Mrs. M. Bradley </vt:lpstr>
      <vt:lpstr>PowerPoint Presentation</vt:lpstr>
      <vt:lpstr>PowerPoint Presentation</vt:lpstr>
      <vt:lpstr>3rd-5th Grade Counseling Lesson at Home Day 2 Mrs. M. Bradley  </vt:lpstr>
      <vt:lpstr>PowerPoint Presentation</vt:lpstr>
      <vt:lpstr>PowerPoint Presentation</vt:lpstr>
      <vt:lpstr>3rd-5th Grade Counseling Lesson at Home Day 3 Mrs. M. Bradley </vt:lpstr>
      <vt:lpstr>PowerPoint Presentation</vt:lpstr>
      <vt:lpstr>PowerPoint Presentation</vt:lpstr>
      <vt:lpstr>3rd-5th Grade Counseling Lesson at Home Day 4 Mrs. M. Bradley </vt:lpstr>
      <vt:lpstr>PowerPoint Presentation</vt:lpstr>
      <vt:lpstr>PowerPoint Presentation</vt:lpstr>
      <vt:lpstr>3rd-5th Grade Counseling Lesson at Home Day 5 Mrs. M. Bradley </vt:lpstr>
      <vt:lpstr>PowerPoint Presentation</vt:lpstr>
      <vt:lpstr>PowerPoint Presentation</vt:lpstr>
      <vt:lpstr>3rd-5th Grade Counseling Lesson at Home Day 6 Mrs. M. Bradley </vt:lpstr>
      <vt:lpstr>PowerPoint Presentation</vt:lpstr>
      <vt:lpstr>PowerPoint Presentation</vt:lpstr>
      <vt:lpstr>PowerPoint Presentation</vt:lpstr>
      <vt:lpstr>3rd-5th Grade Counseling Lesson at Home Day 7 Mrs. M. Bradley </vt:lpstr>
      <vt:lpstr>PowerPoint Presentation</vt:lpstr>
      <vt:lpstr>PowerPoint Presentation</vt:lpstr>
      <vt:lpstr>3rd-5th Grade Counseling Lesson at Home Day 8 Mrs. M. Bradley </vt:lpstr>
      <vt:lpstr>PowerPoint Presentation</vt:lpstr>
      <vt:lpstr>PowerPoint Presentation</vt:lpstr>
      <vt:lpstr>3rd-5th Grade Counseling Lesson at Home Day 9 Mrs. M. Bradley </vt:lpstr>
      <vt:lpstr>PowerPoint Presentation</vt:lpstr>
      <vt:lpstr>PowerPoint Presentation</vt:lpstr>
      <vt:lpstr>3rd-5th Grade Counseling Lesson at Home Day 10 Mrs. M. Bradley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3rd-5th Grade Counseling Lesson at Home Day 1 Mrs. M. Bradley </dc:title>
  <dc:creator>Bradley, Marcy</dc:creator>
  <cp:lastModifiedBy>Bradley, Marcy</cp:lastModifiedBy>
  <cp:revision>1</cp:revision>
  <dcterms:modified xsi:type="dcterms:W3CDTF">2020-03-20T23:06:53Z</dcterms:modified>
</cp:coreProperties>
</file>